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  <p:sldMasterId id="2147483699" r:id="rId2"/>
  </p:sldMasterIdLst>
  <p:notesMasterIdLst>
    <p:notesMasterId r:id="rId26"/>
  </p:notesMasterIdLst>
  <p:sldIdLst>
    <p:sldId id="257" r:id="rId3"/>
    <p:sldId id="258" r:id="rId4"/>
    <p:sldId id="259" r:id="rId5"/>
    <p:sldId id="278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9" r:id="rId21"/>
    <p:sldId id="275" r:id="rId22"/>
    <p:sldId id="276" r:id="rId23"/>
    <p:sldId id="277" r:id="rId24"/>
    <p:sldId id="28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689"/>
    <a:srgbClr val="FE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9DCB19-E913-4987-A005-5011D40EFFAB}">
  <a:tblStyle styleId="{009DCB19-E913-4987-A005-5011D40EF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806" autoAdjust="0"/>
  </p:normalViewPr>
  <p:slideViewPr>
    <p:cSldViewPr snapToGrid="0">
      <p:cViewPr varScale="1">
        <p:scale>
          <a:sx n="113" d="100"/>
          <a:sy n="113" d="100"/>
        </p:scale>
        <p:origin x="61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805728c6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805728c6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805728c6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805728c6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96e74573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596e74573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microcontroller or microprocessor based system which is designed to perform a specific task. So in the embedded system microcontroller acts as an governing body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805728c6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805728c6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db6ebd1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db6ebd1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db6ebd1c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db6ebd1c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db6ebd1c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db6ebd1c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unit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db6ebd1c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db6ebd1c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db6ebd1c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db6ebd1c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805728c6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805728c6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805728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805728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805728c6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805728c6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805728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805728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ddbbd3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ddbbd33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Microprocessor is the  part of computer which processes the input information and provide the desired output according to the given command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805728c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805728c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805728c6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805728c6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805728c6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805728c6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the logic operations takes place from basic  adding two numbers to complex equations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805728c6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805728c6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like the manager of microprocessor , its  job is to manage or you can say to input signal for proper and synchronized </a:t>
            </a:r>
            <a:r>
              <a:rPr lang="en-US" dirty="0" err="1"/>
              <a:t>executoperations</a:t>
            </a:r>
            <a:r>
              <a:rPr lang="en-US" dirty="0"/>
              <a:t> in proper order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96e7457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96e7457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3246-D6F3-635E-3600-A09AFCD0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DFE94-3E14-7CEA-60CB-403DED6CD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71AC-61C4-DC6E-58E2-D495B04F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6F5F-7A62-D307-3BD2-36D967D6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CEAC2-452A-AFF4-1ED4-69B2E9AC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61025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9DA3-3784-3B67-A91D-929FF323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28753-F218-1150-325A-FF597EC54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C92DB-16DF-F84E-0FB9-2B42B38B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780E2-8C04-3951-32A6-9003E066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72D17-D25B-1CDB-59AF-B876A1ED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6934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5A8B1-2002-E851-3AE0-DA4B63470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0B7DB-D71E-9F76-8175-0A1AD822C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D803B-DC36-8AF0-08BB-CD7838E2F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C58C-3B31-0C65-DF69-760150E7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F1F32-E8EC-75AA-EF7C-383EACCF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4571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84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3641-0539-1580-935A-485F846A3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95866-382B-A381-8B7E-D0901EB97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42F6E-2872-E310-4CCB-B7199DB8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2C22-6ADE-68FA-312F-7F116CA7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ABEBE-7F4C-4083-F703-7A2DF124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8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8497-2E19-B90F-846D-5318EDF1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953D-C3C1-2432-ACBA-C535F982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57E4-F1D3-55A8-EB69-02010621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F02A8-2B94-4A14-25DC-80AB94E0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72A8B-CC17-1367-C574-F40FF2C7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93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CF24-BB60-23FB-695E-DBF34815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81026-A38A-FACF-9EDE-46D33E644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3C58-CE84-9F41-4B59-0FFE2DC5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7CA9-EE3F-DD31-57DD-AA490504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075F-1CF8-1293-DF27-D9A38F64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38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BFF0-3483-94FB-DF0A-A64886CE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9F3C4-92C1-2E8E-1519-DDBB551DE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E7638-F8A8-394D-98F2-5FDF849C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D5AE-CE74-449C-E449-48F5C7D9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4B86-B81F-867C-E216-DE81D7F0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AADE6-650D-9336-3595-1B7BDEF3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00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F5A8E-798A-0FD0-342C-344C5AD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B78D-01D7-A2F5-8705-5E4CE999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92CF0-0FB6-AD2E-9830-3837FA4B6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377C8-1EDD-BCA4-9CCC-4EB970CF2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21125-B3E6-1AF9-D73F-F8902066E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465E2F-621F-5C3D-CD40-D026BA1E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EFB3E-C2A4-567A-5C83-689AD4E9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AA2E4-4F76-DB54-66AD-C3610975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93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1617-4016-9562-0B27-8C2EA19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B1A8F-101B-1C5E-9077-888BF6DB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340CD-590F-71AA-CCE1-4E2963CF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E6071-E2D6-71D5-70F7-CE1FA74B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99C2B-BA37-23FC-189D-2354F3EC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50B76-1C02-A862-36B1-6504BEE2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C3EC7-A954-181D-1C65-AFE132AA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0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0377-1CA1-0DF3-B7C2-4E19857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3C1D-16BA-934F-9E89-6553E273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3F90-FB56-B4EE-BAEE-616DBB6B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9CF7-6D7F-7C96-FF06-4C4AED34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A7BA-2A23-D55A-9421-A7A71128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2233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C0AF-2148-ECD6-D19D-B0D83249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3CBB-84AC-8694-495E-75CFD9766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23AD-0209-3D47-9C81-2BBC09DA6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14D9D-43DA-FCF6-5412-F0F21F572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D618A-2D35-7E52-2181-89237272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FAC5A-2429-A891-0364-ECBBD68F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47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BAC2-3DBD-86FC-DE01-8D2D0D50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D38749-804B-8AD2-E245-DA7F43DA9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10F1D-53A0-C6F1-D289-861466F29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FDD6C-2782-9556-181A-5A5BF42C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D181D-6437-A134-2143-AC877D62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0056B-AD19-7505-2334-B5D246B0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53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A206-B17B-AEC7-95FB-F8CDCCD1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DE1B4-A791-5A15-53CA-2EFB13D95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A684E-8BC5-9790-6DDB-8DD664A2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FFDD-5312-9930-77D5-BB2D5FB8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F49B1-CF71-625A-4610-93782E24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6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37609-C2C2-2AEF-A729-C1D8962DB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0AA72-98AA-33EA-CAE3-2769B8FF5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02FB9-E312-0F70-183C-C4ACD68A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1DC9-9715-8FCD-4E41-B14BD563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F68D-8E1D-FBAD-8DC0-52A08B30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2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420E-0AE6-9C21-76DC-4A3D8882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B2F3A-99EB-03C1-A275-C950506F6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A6124-F010-0BC4-B9D9-64346371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7DF9C-E445-B9AE-A95F-B545B5AC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92B1-D7AE-AB57-9F32-A58614F2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96668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538F-BAF7-0726-B089-A8163818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00E25-2C0A-4FD9-0FD6-DEEC76A4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794F1-AB97-1ECE-92A8-8D4621FC6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D4BE5-A1C3-4A2B-B1CB-C4C78281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760E-7428-D3F6-EBA0-EDAD78C0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385CB-8057-4BAC-2951-254CEE0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65405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F4FA-D11A-1E64-140A-7AF1E90A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D24EE-F372-B276-FE87-88A1D838D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2C4E-095B-8E0A-2BF6-EEB98BECE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A87CD-1327-68B9-2147-A88BCB31F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4477-ADFD-0076-5F51-F3DE01F49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89DBE-8BAB-D48E-C8DB-5534EF06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714B2-695F-B561-3257-AD259558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3B494-B4FB-AA2B-06B1-7FCEF12E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31776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21E6-7BF5-5705-46E5-20B8CF2B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7481E-0F10-2749-1676-136E5932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BA7C6-F1D6-439B-BC0E-53183512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B9DB8-4E40-F5C5-2C72-261D8500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68599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D625B-50C3-6F41-766A-D85B6F03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3CD97-5DE9-D0C6-09C4-3D23EBFE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F4D-86FC-8B8D-2F1B-6DD08C2D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4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1649-EAAD-21D2-CE8B-A63B4D7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9CF-2CD5-028F-2260-547A549F8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E3351-17A3-8143-74F1-C8F980FE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1ABEF-DF3C-1255-571E-547B02F8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BB2AA-58B3-5524-FD57-DD0FAFA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70168-68ED-2838-868F-A0A4F3AA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97793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9848-80AD-6265-872D-9E84254F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54B140-71B9-9859-2525-D0EE75CCC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C324B-B403-AC46-434A-1EBC6A31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395DD-4FDF-3C5B-18B8-BF4C585D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3C92B-67DD-6CFE-9438-E873FB7A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2069E-CDC8-6B2E-73FC-7C86424A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85779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0855C-40A8-AF66-56D8-0F186185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2EEE-72A6-8F0E-2908-877B1410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3B594-5293-128D-0C1B-0AB358640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5502-1291-7FD7-3BDB-6D286900C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9F5B6-4EFD-343C-D831-3FF49B846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030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457C-2CAB-CFA3-768E-85B0D535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EC13-1E68-077D-C0E9-D9234A06F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FDE4-9FD5-1E1D-EB5B-37B0E27CA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409C-FD64-4044-AF71-CA6214319807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70BB-52E6-BF27-FE5F-AD2AF3392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E0FE3-8193-C47B-EDB5-FC7F23A64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F0F1-99EE-494B-9876-6A794E41E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4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nternetofthingsagenda.techtarget.com/definition/embedded-syste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s://www.techtarget.com/whatis/definition/process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web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Integrated_circu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1864800" y="3528000"/>
            <a:ext cx="6186600" cy="9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 controllers </a:t>
            </a:r>
            <a:endParaRPr dirty="0">
              <a:solidFill>
                <a:srgbClr val="DCB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Micro processors  </a:t>
            </a:r>
            <a:endParaRPr dirty="0">
              <a:solidFill>
                <a:srgbClr val="DCB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5021A-FBFD-94EF-1124-A77F5D5663B2}"/>
              </a:ext>
            </a:extLst>
          </p:cNvPr>
          <p:cNvSpPr txBox="1"/>
          <p:nvPr/>
        </p:nvSpPr>
        <p:spPr>
          <a:xfrm>
            <a:off x="2253343" y="2221919"/>
            <a:ext cx="463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/>
              <a:t>cessors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7380C-834E-5EBF-A62D-FCFEFD96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13" y="1368052"/>
            <a:ext cx="5682373" cy="14399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05FB3-813C-FD28-0815-4AD6AF47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05" y="1440000"/>
            <a:ext cx="4765695" cy="239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226100" y="12155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DCB689"/>
                </a:solidFill>
              </a:rPr>
              <a:t>Microcontrollers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1BFBE-5636-9AED-A43F-3FC2B74E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173" y="1808570"/>
            <a:ext cx="4101300" cy="2563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044000" y="1699200"/>
            <a:ext cx="77883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EF1E4"/>
                </a:solidFill>
              </a:rPr>
              <a:t>A microcontroller is a compact integrated circuit designed 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CB689"/>
                </a:solidFill>
              </a:rPr>
              <a:t>govern</a:t>
            </a:r>
            <a:r>
              <a:rPr lang="en" sz="1800" b="1" dirty="0">
                <a:solidFill>
                  <a:srgbClr val="FEF1E4"/>
                </a:solidFill>
              </a:rPr>
              <a:t> a specific operation in an</a:t>
            </a:r>
            <a:r>
              <a:rPr lang="en" sz="1800" b="1" dirty="0">
                <a:solidFill>
                  <a:srgbClr val="FEF1E4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1" u="sng" dirty="0">
                <a:solidFill>
                  <a:srgbClr val="DCB68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embedded system</a:t>
            </a:r>
            <a:r>
              <a:rPr lang="en" sz="1800" b="1" dirty="0">
                <a:solidFill>
                  <a:srgbClr val="DCB689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EF1E4"/>
                </a:solidFill>
              </a:rPr>
              <a:t>A typical microcontroller includes a processor, memory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EF1E4"/>
                </a:solidFill>
              </a:rPr>
              <a:t> input/output (I/O) ports on a single chip.</a:t>
            </a:r>
            <a:endParaRPr sz="1800" b="1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6BAA4-B517-5ED1-65EF-76160C2E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9" y="1143000"/>
            <a:ext cx="5715000" cy="285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1B56D3-9511-3E20-79FF-2D286B7E9A14}"/>
              </a:ext>
            </a:extLst>
          </p:cNvPr>
          <p:cNvSpPr/>
          <p:nvPr/>
        </p:nvSpPr>
        <p:spPr>
          <a:xfrm>
            <a:off x="820800" y="633600"/>
            <a:ext cx="77338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Now What The Hell 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E6AA3-D4D0-CEF2-2C02-47DD16B13A99}"/>
              </a:ext>
            </a:extLst>
          </p:cNvPr>
          <p:cNvSpPr/>
          <p:nvPr/>
        </p:nvSpPr>
        <p:spPr>
          <a:xfrm rot="10566204" flipV="1">
            <a:off x="789373" y="3407464"/>
            <a:ext cx="75652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EMBBEDED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1140700" y="155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CB689"/>
                </a:solidFill>
              </a:rPr>
              <a:t>Parts of microcontrolers</a:t>
            </a:r>
            <a:endParaRPr dirty="0">
              <a:solidFill>
                <a:srgbClr val="DCB689"/>
              </a:solidFill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1140700" y="2304000"/>
            <a:ext cx="7743774" cy="228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ADC</a:t>
            </a:r>
            <a:endParaRPr dirty="0">
              <a:solidFill>
                <a:srgbClr val="FEF1E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CPU</a:t>
            </a:r>
            <a:endParaRPr dirty="0">
              <a:solidFill>
                <a:srgbClr val="FEF1E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MEMORY</a:t>
            </a:r>
            <a:endParaRPr dirty="0">
              <a:solidFill>
                <a:srgbClr val="FEF1E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I/O PORTS</a:t>
            </a:r>
            <a:endParaRPr dirty="0">
              <a:solidFill>
                <a:srgbClr val="FEF1E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TIMERS/COUNTERS</a:t>
            </a:r>
            <a:endParaRPr dirty="0">
              <a:solidFill>
                <a:srgbClr val="FEF1E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>
                <a:solidFill>
                  <a:srgbClr val="FEF1E4"/>
                </a:solidFill>
              </a:rPr>
              <a:t>INTERRUTPS</a:t>
            </a:r>
            <a:endParaRPr dirty="0">
              <a:solidFill>
                <a:srgbClr val="FEF1E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826347" y="1422400"/>
            <a:ext cx="8659052" cy="647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2800" b="1" dirty="0">
                <a:solidFill>
                  <a:srgbClr val="DCB689"/>
                </a:solidFill>
              </a:rPr>
              <a:t>ANALOG DIGITAL CONVERTER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958025" y="1994347"/>
            <a:ext cx="7794475" cy="2689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Analog digital converter is the device that converts </a:t>
            </a:r>
            <a:r>
              <a:rPr lang="en" sz="1400" dirty="0">
                <a:solidFill>
                  <a:srgbClr val="DCB689"/>
                </a:solidFill>
              </a:rPr>
              <a:t>analog</a:t>
            </a:r>
            <a:r>
              <a:rPr lang="en" sz="1400" dirty="0">
                <a:solidFill>
                  <a:srgbClr val="FEF1E4"/>
                </a:solidFill>
              </a:rPr>
              <a:t> signal to </a:t>
            </a:r>
            <a:r>
              <a:rPr lang="en" sz="1400" dirty="0">
                <a:solidFill>
                  <a:srgbClr val="DCB689"/>
                </a:solidFill>
              </a:rPr>
              <a:t>digital</a:t>
            </a:r>
            <a:r>
              <a:rPr lang="en" sz="1400" dirty="0">
                <a:solidFill>
                  <a:srgbClr val="FEF1E4"/>
                </a:solidFill>
              </a:rPr>
              <a:t> signal  which is important for working of microcontroller</a:t>
            </a:r>
            <a:endParaRPr sz="1400" dirty="0">
              <a:solidFill>
                <a:srgbClr val="FEF1E4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999" y="2858400"/>
            <a:ext cx="4172175" cy="16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5">
            <a:alphaModFix/>
          </a:blip>
          <a:srcRect t="-1" b="4709"/>
          <a:stretch/>
        </p:blipFill>
        <p:spPr>
          <a:xfrm>
            <a:off x="7027200" y="3412800"/>
            <a:ext cx="1599049" cy="121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900853" y="1456267"/>
            <a:ext cx="8797718" cy="559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DCB689"/>
                </a:solidFill>
              </a:rPr>
              <a:t>THE PROCESSOR (</a:t>
            </a:r>
            <a:r>
              <a:rPr lang="en-US" sz="2800" b="1" u="sng" dirty="0">
                <a:solidFill>
                  <a:srgbClr val="DCB68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</a:t>
            </a:r>
            <a:r>
              <a:rPr lang="en-US" sz="2800" b="1" dirty="0">
                <a:solidFill>
                  <a:srgbClr val="DCB689"/>
                </a:solidFill>
              </a:rPr>
              <a:t>) </a:t>
            </a:r>
            <a:r>
              <a:rPr lang="en-US" sz="2800" dirty="0">
                <a:solidFill>
                  <a:srgbClr val="DCB689"/>
                </a:solidFill>
              </a:rPr>
              <a:t>-</a:t>
            </a:r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1195199" y="2015999"/>
            <a:ext cx="7438875" cy="236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The processor (</a:t>
            </a:r>
            <a:r>
              <a:rPr lang="en" sz="1400" u="sng" dirty="0">
                <a:solidFill>
                  <a:srgbClr val="FEF1E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</a:t>
            </a:r>
            <a:r>
              <a:rPr lang="en" sz="1400" dirty="0">
                <a:solidFill>
                  <a:srgbClr val="FEF1E4"/>
                </a:solidFill>
              </a:rPr>
              <a:t>) -- A processor can be thought of as </a:t>
            </a:r>
            <a:r>
              <a:rPr lang="en" sz="1400" dirty="0">
                <a:solidFill>
                  <a:srgbClr val="DCB689"/>
                </a:solidFill>
              </a:rPr>
              <a:t>the brain </a:t>
            </a:r>
            <a:r>
              <a:rPr lang="en" sz="1400" dirty="0">
                <a:solidFill>
                  <a:srgbClr val="FEF1E4"/>
                </a:solidFill>
              </a:rPr>
              <a:t>of the device.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It </a:t>
            </a:r>
            <a:r>
              <a:rPr lang="en" sz="1400" dirty="0">
                <a:solidFill>
                  <a:srgbClr val="DCB689"/>
                </a:solidFill>
              </a:rPr>
              <a:t>processes and responds </a:t>
            </a:r>
            <a:r>
              <a:rPr lang="en" sz="1400" dirty="0">
                <a:solidFill>
                  <a:srgbClr val="FEF1E4"/>
                </a:solidFill>
              </a:rPr>
              <a:t>to various instructions that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direct the microcontroller's function. </a:t>
            </a:r>
            <a:endParaRPr sz="1400" dirty="0">
              <a:solidFill>
                <a:srgbClr val="FEF1E4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000" y="2808000"/>
            <a:ext cx="2514750" cy="179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822900" y="153341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CB689"/>
                </a:solidFill>
              </a:rPr>
              <a:t>MEMORY</a:t>
            </a:r>
            <a:endParaRPr b="1" dirty="0">
              <a:solidFill>
                <a:srgbClr val="DCB689"/>
              </a:solidFill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822900" y="2106110"/>
            <a:ext cx="8009400" cy="2462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</a:rPr>
              <a:t>A microcontroller's memory is used to </a:t>
            </a:r>
            <a:r>
              <a:rPr lang="en" sz="1400" dirty="0">
                <a:solidFill>
                  <a:srgbClr val="DCB689"/>
                </a:solidFill>
              </a:rPr>
              <a:t>store</a:t>
            </a:r>
            <a:r>
              <a:rPr lang="en" sz="1400" dirty="0">
                <a:solidFill>
                  <a:srgbClr val="FEF1E4"/>
                </a:solidFill>
              </a:rPr>
              <a:t> the data that the processor receives and uses to </a:t>
            </a:r>
            <a:r>
              <a:rPr lang="en" sz="1400" dirty="0">
                <a:solidFill>
                  <a:srgbClr val="DCB689"/>
                </a:solidFill>
              </a:rPr>
              <a:t>respond  or execute  </a:t>
            </a:r>
            <a:r>
              <a:rPr lang="en" sz="1400" dirty="0">
                <a:solidFill>
                  <a:srgbClr val="FEF1E4"/>
                </a:solidFill>
              </a:rPr>
              <a:t>functions or instructions that it's been programmed to carry out</a:t>
            </a:r>
            <a:r>
              <a:rPr lang="en" dirty="0">
                <a:solidFill>
                  <a:srgbClr val="FEF1E4"/>
                </a:solidFill>
              </a:rPr>
              <a:t>. </a:t>
            </a:r>
            <a:endParaRPr dirty="0">
              <a:solidFill>
                <a:srgbClr val="FEF1E4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80" y="2947868"/>
            <a:ext cx="1865576" cy="162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943200" y="1575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CB689"/>
                </a:solidFill>
              </a:rPr>
              <a:t>TIMERS </a:t>
            </a:r>
            <a:endParaRPr b="1" dirty="0">
              <a:solidFill>
                <a:srgbClr val="DCB689"/>
              </a:solidFill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943200" y="2049605"/>
            <a:ext cx="7889100" cy="251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A </a:t>
            </a:r>
            <a:r>
              <a:rPr lang="en" sz="1400" b="1" dirty="0">
                <a:solidFill>
                  <a:srgbClr val="FEF1E4"/>
                </a:solidFill>
              </a:rPr>
              <a:t>timer</a:t>
            </a:r>
            <a:r>
              <a:rPr lang="en" sz="1400" dirty="0">
                <a:solidFill>
                  <a:srgbClr val="FEF1E4"/>
                </a:solidFill>
              </a:rPr>
              <a:t> is a specialized type of clock which is used to </a:t>
            </a:r>
            <a:r>
              <a:rPr lang="en" sz="1400" dirty="0">
                <a:solidFill>
                  <a:srgbClr val="DCB689"/>
                </a:solidFill>
              </a:rPr>
              <a:t>measure time intervals</a:t>
            </a:r>
            <a:r>
              <a:rPr lang="en" sz="1400" dirty="0">
                <a:solidFill>
                  <a:srgbClr val="FEF1E4"/>
                </a:solidFill>
              </a:rPr>
              <a:t>. A timer that counts from zero upwards for measuring time elapsed is often called a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DCB689"/>
                </a:solidFill>
              </a:rPr>
              <a:t>stopwatch</a:t>
            </a:r>
            <a:r>
              <a:rPr lang="en" sz="1400" dirty="0">
                <a:solidFill>
                  <a:srgbClr val="DCB689"/>
                </a:solidFill>
              </a:rPr>
              <a:t>.</a:t>
            </a:r>
            <a:endParaRPr sz="1400" dirty="0">
              <a:solidFill>
                <a:srgbClr val="DCB6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3A98A-0FA2-0810-06C1-E60D2E71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3" t="544" r="9690" b="-544"/>
          <a:stretch/>
        </p:blipFill>
        <p:spPr>
          <a:xfrm>
            <a:off x="6314400" y="2902185"/>
            <a:ext cx="2268000" cy="17217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1101-4E6A-A8C2-103A-B6C2BA27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00" y="16520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DCB689"/>
                </a:solidFill>
              </a:rPr>
              <a:t>COUNTERS</a:t>
            </a:r>
            <a:br>
              <a:rPr lang="en-US" sz="2800" b="1" dirty="0">
                <a:solidFill>
                  <a:srgbClr val="DCB689"/>
                </a:solidFill>
              </a:rPr>
            </a:br>
            <a:endParaRPr lang="en-US" dirty="0">
              <a:solidFill>
                <a:srgbClr val="DCB68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D212E-EDC0-DCF6-27E9-4DC707E2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016001"/>
            <a:ext cx="8112300" cy="2552874"/>
          </a:xfrm>
        </p:spPr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rgbClr val="FEF1E4"/>
                </a:solidFill>
              </a:rPr>
              <a:t>A </a:t>
            </a:r>
            <a:r>
              <a:rPr lang="en-US" sz="1400" b="1" dirty="0">
                <a:solidFill>
                  <a:srgbClr val="FEF1E4"/>
                </a:solidFill>
              </a:rPr>
              <a:t>counter</a:t>
            </a:r>
            <a:r>
              <a:rPr lang="en-US" sz="1400" dirty="0">
                <a:solidFill>
                  <a:srgbClr val="FEF1E4"/>
                </a:solidFill>
              </a:rPr>
              <a:t> is a device that stores (and sometimes displays) the </a:t>
            </a:r>
            <a:r>
              <a:rPr lang="en-US" sz="1400" dirty="0">
                <a:solidFill>
                  <a:srgbClr val="DCB689"/>
                </a:solidFill>
              </a:rPr>
              <a:t>number of times </a:t>
            </a:r>
            <a:r>
              <a:rPr lang="en-US" sz="1400" dirty="0">
                <a:solidFill>
                  <a:srgbClr val="FEF1E4"/>
                </a:solidFill>
              </a:rPr>
              <a:t>a particular event or process </a:t>
            </a:r>
            <a:r>
              <a:rPr lang="en-US" sz="1400" dirty="0">
                <a:solidFill>
                  <a:srgbClr val="DCB689"/>
                </a:solidFill>
              </a:rPr>
              <a:t>occurred,</a:t>
            </a:r>
            <a:r>
              <a:rPr lang="en-US" sz="1400" dirty="0">
                <a:solidFill>
                  <a:srgbClr val="FEF1E4"/>
                </a:solidFill>
              </a:rPr>
              <a:t> with respect to a clock signal. It is used to count the events happening outside the microcontroller</a:t>
            </a:r>
            <a:endParaRPr lang="en-US" sz="1400" b="1" dirty="0">
              <a:solidFill>
                <a:srgbClr val="FEF1E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398400" y="1051201"/>
            <a:ext cx="5433900" cy="64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200" dirty="0"/>
              <a:t>  processors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07575" y="944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DCB689"/>
                </a:solidFill>
              </a:rPr>
              <a:t>               </a:t>
            </a:r>
            <a:r>
              <a:rPr lang="en-US" sz="2800" b="1" dirty="0">
                <a:solidFill>
                  <a:srgbClr val="DCB689"/>
                </a:solidFill>
                <a:latin typeface="+mj-lt"/>
              </a:rPr>
              <a:t>MICROPROCESSORS</a:t>
            </a:r>
            <a:r>
              <a:rPr lang="en-US" sz="2800" b="1" dirty="0">
                <a:latin typeface="+mj-lt"/>
              </a:rPr>
              <a:t>OR</a:t>
            </a:r>
            <a:endParaRPr sz="2800" b="1" dirty="0">
              <a:latin typeface="+mj-l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210" y="1828800"/>
            <a:ext cx="2308226" cy="13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085" y="1973943"/>
            <a:ext cx="1874707" cy="112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6">
            <a:alphaModFix/>
          </a:blip>
          <a:srcRect l="-66722"/>
          <a:stretch/>
        </p:blipFill>
        <p:spPr>
          <a:xfrm>
            <a:off x="415825" y="3321903"/>
            <a:ext cx="3069967" cy="10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1600" y="3478861"/>
            <a:ext cx="1868222" cy="10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1038900" y="13784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DCB689"/>
                </a:solidFill>
              </a:rPr>
              <a:t>INTERRUPTS</a:t>
            </a:r>
            <a:endParaRPr sz="2800" b="1" dirty="0">
              <a:solidFill>
                <a:srgbClr val="DCB689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972000" y="1951199"/>
            <a:ext cx="7860300" cy="261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It is a method of creating a </a:t>
            </a:r>
            <a:r>
              <a:rPr lang="en" sz="1400" dirty="0">
                <a:solidFill>
                  <a:srgbClr val="DCB689"/>
                </a:solidFill>
              </a:rPr>
              <a:t>temporary halt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during a program execution and allow input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</a:rPr>
              <a:t>output devices to access the microprocessor</a:t>
            </a:r>
            <a:endParaRPr sz="1400" dirty="0">
              <a:solidFill>
                <a:srgbClr val="FEF1E4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200" y="2714400"/>
            <a:ext cx="2266308" cy="18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268" y="1190625"/>
            <a:ext cx="58293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4"/>
          <p:cNvGraphicFramePr/>
          <p:nvPr>
            <p:extLst>
              <p:ext uri="{D42A27DB-BD31-4B8C-83A1-F6EECF244321}">
                <p14:modId xmlns:p14="http://schemas.microsoft.com/office/powerpoint/2010/main" val="4279449305"/>
              </p:ext>
            </p:extLst>
          </p:nvPr>
        </p:nvGraphicFramePr>
        <p:xfrm>
          <a:off x="1225973" y="1000800"/>
          <a:ext cx="6972493" cy="4211349"/>
        </p:xfrm>
        <a:graphic>
          <a:graphicData uri="http://schemas.openxmlformats.org/drawingml/2006/table">
            <a:tbl>
              <a:tblPr>
                <a:noFill/>
                <a:tableStyleId>{009DCB19-E913-4987-A005-5011D40EFFAB}</a:tableStyleId>
              </a:tblPr>
              <a:tblGrid>
                <a:gridCol w="354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8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EF1E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EF1E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6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DCB689"/>
                          </a:solidFill>
                          <a:latin typeface="+mn-lt"/>
                        </a:rPr>
                        <a:t>MICROPROCESSOR                                                      </a:t>
                      </a:r>
                      <a:endParaRPr sz="2400"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DCB689"/>
                          </a:solidFill>
                          <a:latin typeface="+mn-lt"/>
                        </a:rPr>
                        <a:t>MICROCONTROLLER</a:t>
                      </a:r>
                      <a:endParaRPr sz="2400"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Microprocessors have </a:t>
                      </a:r>
                      <a:r>
                        <a:rPr lang="en-US" dirty="0">
                          <a:solidFill>
                            <a:srgbClr val="DCB689"/>
                          </a:solidFill>
                          <a:latin typeface="+mn-lt"/>
                        </a:rPr>
                        <a:t>externally</a:t>
                      </a: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 attached input and output ports</a:t>
                      </a:r>
                      <a:endParaRPr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Microcontrollers have </a:t>
                      </a:r>
                      <a:r>
                        <a:rPr lang="en-US" dirty="0">
                          <a:solidFill>
                            <a:srgbClr val="DCB689"/>
                          </a:solidFill>
                          <a:latin typeface="+mn-lt"/>
                        </a:rPr>
                        <a:t>inbuilt</a:t>
                      </a: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 input output ports </a:t>
                      </a:r>
                      <a:endParaRPr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They do </a:t>
                      </a:r>
                      <a:r>
                        <a:rPr lang="en-US" dirty="0">
                          <a:solidFill>
                            <a:srgbClr val="DCB689"/>
                          </a:solidFill>
                          <a:latin typeface="+mn-lt"/>
                        </a:rPr>
                        <a:t>not</a:t>
                      </a: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 have there own </a:t>
                      </a:r>
                      <a:r>
                        <a:rPr lang="en-US" dirty="0">
                          <a:solidFill>
                            <a:srgbClr val="DCB689"/>
                          </a:solidFill>
                          <a:latin typeface="+mn-lt"/>
                        </a:rPr>
                        <a:t>memory</a:t>
                      </a:r>
                      <a:endParaRPr dirty="0">
                        <a:solidFill>
                          <a:srgbClr val="DCB689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EF1E4"/>
                          </a:solidFill>
                          <a:latin typeface="+mn-lt"/>
                        </a:rPr>
                        <a:t>T</a:t>
                      </a: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hey have there 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own memeory</a:t>
                      </a:r>
                      <a:endParaRPr dirty="0">
                        <a:solidFill>
                          <a:srgbClr val="DCB689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4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Microprocessors are usually 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general purpose device</a:t>
                      </a:r>
                      <a:endParaRPr dirty="0">
                        <a:solidFill>
                          <a:srgbClr val="DCB689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Microcontroller are designed to carry out 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very specific </a:t>
                      </a: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operation</a:t>
                      </a:r>
                      <a:endParaRPr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7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It is mainly used in 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personal computers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DCB689"/>
                          </a:solidFill>
                          <a:latin typeface="+mn-lt"/>
                        </a:rPr>
                        <a:t>M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obile phones</a:t>
                      </a: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 etc.</a:t>
                      </a:r>
                      <a:endParaRPr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It is mainly used in </a:t>
                      </a:r>
                      <a:r>
                        <a:rPr lang="en" dirty="0">
                          <a:solidFill>
                            <a:srgbClr val="DCB689"/>
                          </a:solidFill>
                          <a:latin typeface="+mn-lt"/>
                        </a:rPr>
                        <a:t>washing machines, air conditioners </a:t>
                      </a:r>
                      <a:r>
                        <a:rPr lang="en" dirty="0">
                          <a:solidFill>
                            <a:srgbClr val="FEF1E4"/>
                          </a:solidFill>
                          <a:latin typeface="+mn-lt"/>
                        </a:rPr>
                        <a:t>etc.</a:t>
                      </a:r>
                      <a:endParaRPr dirty="0">
                        <a:solidFill>
                          <a:srgbClr val="FEF1E4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57F88-4B08-A2DE-3668-A30E6A4B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600" dirty="0">
                <a:solidFill>
                  <a:srgbClr val="DCB689"/>
                </a:solidFill>
              </a:rPr>
              <a:t>       </a:t>
            </a:r>
          </a:p>
          <a:p>
            <a:pPr marL="114300" indent="0">
              <a:buNone/>
            </a:pPr>
            <a:r>
              <a:rPr lang="en-US" sz="3600" dirty="0">
                <a:solidFill>
                  <a:srgbClr val="DCB689"/>
                </a:solidFill>
              </a:rPr>
              <a:t>            </a:t>
            </a:r>
            <a:r>
              <a:rPr lang="en-US" sz="3600" dirty="0"/>
              <a:t>Thank you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79CC7-80FA-F3F3-B406-575C099D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3"/>
          <a:stretch/>
        </p:blipFill>
        <p:spPr>
          <a:xfrm>
            <a:off x="4240799" y="2171062"/>
            <a:ext cx="2546829" cy="16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972458" y="2174401"/>
            <a:ext cx="10269213" cy="285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EF1E4"/>
                </a:solidFill>
              </a:rPr>
              <a:t>A microprocessor is a computer processor where the data </a:t>
            </a:r>
            <a:endParaRPr sz="1600" b="1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EF1E4"/>
                </a:solidFill>
              </a:rPr>
              <a:t>processing logic and control is included on a single</a:t>
            </a:r>
            <a:r>
              <a:rPr lang="en" sz="1600" b="1" dirty="0">
                <a:solidFill>
                  <a:srgbClr val="FEF1E4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600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DCB68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integrated circuit</a:t>
            </a:r>
            <a:r>
              <a:rPr lang="en" sz="1600" b="1" dirty="0">
                <a:solidFill>
                  <a:srgbClr val="DCB689"/>
                </a:solidFill>
              </a:rPr>
              <a:t>, </a:t>
            </a:r>
            <a:r>
              <a:rPr lang="en" sz="1600" b="1" dirty="0">
                <a:solidFill>
                  <a:srgbClr val="FEF1E4"/>
                </a:solidFill>
              </a:rPr>
              <a:t>or a small number of integrated circuit</a:t>
            </a:r>
            <a:r>
              <a:rPr lang="en" sz="1600" b="1" dirty="0">
                <a:solidFill>
                  <a:schemeClr val="dk1"/>
                </a:solidFill>
              </a:rPr>
              <a:t>f </a:t>
            </a:r>
            <a:r>
              <a:rPr lang="en" sz="1100" b="1" dirty="0">
                <a:solidFill>
                  <a:schemeClr val="dk1"/>
                </a:solidFill>
              </a:rPr>
              <a:t>integrated circuits.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27014-9C5C-281A-2F1D-B88D6A31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015200"/>
            <a:ext cx="2671200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000" y="1513350"/>
            <a:ext cx="4024800" cy="224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046100" y="1612799"/>
            <a:ext cx="8061900" cy="8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CB689"/>
                </a:solidFill>
              </a:rPr>
              <a:t>Parts of microprocessor</a:t>
            </a:r>
            <a:endParaRPr b="1" dirty="0">
              <a:solidFill>
                <a:srgbClr val="DCB689"/>
              </a:solidFill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1046100" y="2138401"/>
            <a:ext cx="7786200" cy="2430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1.the input unit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2.the output unit</a:t>
            </a:r>
            <a:endParaRPr lang="en-US" sz="1600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3.the arithmetic logic unit (ALU)</a:t>
            </a:r>
            <a:endParaRPr sz="16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4.the control unit</a:t>
            </a:r>
            <a:endParaRPr sz="16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1013100" y="1421089"/>
            <a:ext cx="8548500" cy="57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UNIT                                                                                   </a:t>
            </a:r>
            <a:endParaRPr sz="2000" b="1" dirty="0">
              <a:solidFill>
                <a:srgbClr val="DCB6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1013100" y="1993207"/>
            <a:ext cx="8785200" cy="458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unit consists of all of the devices used to take information and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that are external to the computer.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UNIT</a:t>
            </a:r>
            <a:endParaRPr sz="2000" b="1" dirty="0">
              <a:solidFill>
                <a:srgbClr val="DCB6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unit consists of the devices used to transfer data and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from the computer to the “outside world.”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267" y="2769867"/>
            <a:ext cx="2945376" cy="1829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065600" y="1379875"/>
            <a:ext cx="7867500" cy="63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800" b="1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LOGIC UNIT</a:t>
            </a:r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UNIT (ALU</a:t>
            </a: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b="1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1202400" y="1771200"/>
            <a:ext cx="7529100" cy="2754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arithmetic and logic unit (ALU) is that part of the computer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hat actually performs </a:t>
            </a:r>
            <a:r>
              <a:rPr lang="en" sz="1400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and logical operations </a:t>
            </a: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data.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dirty="0">
                <a:solidFill>
                  <a:srgbClr val="FEF1E4"/>
                </a:solidFill>
                <a:effectLst/>
                <a:latin typeface="Times New Roman" panose="02020603050405020304" pitchFamily="18" charset="0"/>
              </a:rPr>
              <a:t>All other elements of the computer system - control unit , memory,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dirty="0">
                <a:solidFill>
                  <a:srgbClr val="FEF1E4"/>
                </a:solidFill>
                <a:effectLst/>
                <a:latin typeface="Times New Roman" panose="02020603050405020304" pitchFamily="18" charset="0"/>
              </a:rPr>
              <a:t> I/O are there mainly to bring data into the ALU to process and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dirty="0">
                <a:solidFill>
                  <a:srgbClr val="FEF1E4"/>
                </a:solidFill>
                <a:effectLst/>
                <a:latin typeface="Times New Roman" panose="02020603050405020304" pitchFamily="18" charset="0"/>
              </a:rPr>
              <a:t> then to take</a:t>
            </a:r>
            <a:r>
              <a:rPr lang="en-US" sz="1000" dirty="0">
                <a:solidFill>
                  <a:srgbClr val="FEF1E4"/>
                </a:solidFill>
              </a:rPr>
              <a:t> </a:t>
            </a:r>
            <a:r>
              <a:rPr lang="en-US" sz="1400" b="0" i="0" u="none" strike="noStrike" dirty="0">
                <a:solidFill>
                  <a:srgbClr val="FEF1E4"/>
                </a:solidFill>
                <a:effectLst/>
                <a:latin typeface="Times New Roman" panose="02020603050405020304" pitchFamily="18" charset="0"/>
              </a:rPr>
              <a:t>the results back out.</a:t>
            </a:r>
            <a:endParaRPr lang="en-US" sz="1000" dirty="0">
              <a:solidFill>
                <a:srgbClr val="FEF1E4"/>
              </a:solidFill>
              <a:effectLst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lang="en-US" sz="1400" dirty="0">
              <a:solidFill>
                <a:srgbClr val="FEF1E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600" y="2480574"/>
            <a:ext cx="2369903" cy="204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964800" y="140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unit </a:t>
            </a:r>
            <a:endParaRPr sz="2000" b="1" dirty="0">
              <a:solidFill>
                <a:srgbClr val="DCB689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964800" y="2037599"/>
            <a:ext cx="7867500" cy="253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unit is like the </a:t>
            </a:r>
            <a:r>
              <a:rPr lang="en" sz="1400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conductor</a:t>
            </a: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an orchestra, who is responsible for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keeping each of the orchestra members in proper synchronization. This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contains </a:t>
            </a:r>
            <a:r>
              <a:rPr lang="en" sz="1400" dirty="0">
                <a:solidFill>
                  <a:srgbClr val="DCB6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and timing </a:t>
            </a: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circuits that generate the proper signals</a:t>
            </a:r>
            <a:endParaRPr sz="1400" dirty="0">
              <a:solidFill>
                <a:srgbClr val="FEF1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FEF1E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necessary to execute each instruction in a program</a:t>
            </a:r>
            <a:endParaRPr dirty="0">
              <a:solidFill>
                <a:srgbClr val="FEF1E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A4D94-320A-943C-889D-EAC9A8075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9"/>
          <a:stretch/>
        </p:blipFill>
        <p:spPr>
          <a:xfrm>
            <a:off x="5813984" y="3066048"/>
            <a:ext cx="2687116" cy="1557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650</Words>
  <Application>Microsoft Office PowerPoint</Application>
  <PresentationFormat>On-screen Show (16:9)</PresentationFormat>
  <Paragraphs>82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Poppins</vt:lpstr>
      <vt:lpstr>Times New Roman</vt:lpstr>
      <vt:lpstr>Office Theme</vt:lpstr>
      <vt:lpstr>Custom Design</vt:lpstr>
      <vt:lpstr>Micro controllers    Micro processors  </vt:lpstr>
      <vt:lpstr>  processors</vt:lpstr>
      <vt:lpstr>PowerPoint Presentation</vt:lpstr>
      <vt:lpstr>PowerPoint Presentation</vt:lpstr>
      <vt:lpstr>PowerPoint Presentation</vt:lpstr>
      <vt:lpstr>Parts of microprocessor</vt:lpstr>
      <vt:lpstr>INPUT UNIT                                                                                   </vt:lpstr>
      <vt:lpstr> ARITHMETIC LOGIC UNITUNIT (ALU)</vt:lpstr>
      <vt:lpstr>Control unit </vt:lpstr>
      <vt:lpstr>PowerPoint Presentation</vt:lpstr>
      <vt:lpstr>Microcontrollers</vt:lpstr>
      <vt:lpstr>PowerPoint Presentation</vt:lpstr>
      <vt:lpstr>PowerPoint Presentation</vt:lpstr>
      <vt:lpstr>Parts of microcontrolers</vt:lpstr>
      <vt:lpstr>ANALOG DIGITAL CONVERTER</vt:lpstr>
      <vt:lpstr>THE PROCESSOR (CPU) -</vt:lpstr>
      <vt:lpstr>MEMORY</vt:lpstr>
      <vt:lpstr>TIMERS </vt:lpstr>
      <vt:lpstr>COUNTERS </vt:lpstr>
      <vt:lpstr>INTERRUPTS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91981</dc:creator>
  <cp:lastModifiedBy>kapvaibhavoor@gmail.com</cp:lastModifiedBy>
  <cp:revision>11</cp:revision>
  <dcterms:modified xsi:type="dcterms:W3CDTF">2022-09-30T19:23:08Z</dcterms:modified>
</cp:coreProperties>
</file>